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60"/>
  </p:notesMasterIdLst>
  <p:handoutMasterIdLst>
    <p:handoutMasterId r:id="rId61"/>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425" r:id="rId32"/>
    <p:sldId id="345" r:id="rId33"/>
    <p:sldId id="376" r:id="rId34"/>
    <p:sldId id="347" r:id="rId35"/>
    <p:sldId id="371" r:id="rId36"/>
    <p:sldId id="381" r:id="rId37"/>
    <p:sldId id="349" r:id="rId38"/>
    <p:sldId id="382" r:id="rId39"/>
    <p:sldId id="352" r:id="rId40"/>
    <p:sldId id="350" r:id="rId41"/>
    <p:sldId id="385" r:id="rId42"/>
    <p:sldId id="369" r:id="rId43"/>
    <p:sldId id="351" r:id="rId44"/>
    <p:sldId id="389" r:id="rId45"/>
    <p:sldId id="415" r:id="rId46"/>
    <p:sldId id="354" r:id="rId47"/>
    <p:sldId id="413" r:id="rId48"/>
    <p:sldId id="414" r:id="rId49"/>
    <p:sldId id="363" r:id="rId50"/>
    <p:sldId id="379" r:id="rId51"/>
    <p:sldId id="361" r:id="rId52"/>
    <p:sldId id="388" r:id="rId53"/>
    <p:sldId id="370" r:id="rId54"/>
    <p:sldId id="357" r:id="rId55"/>
    <p:sldId id="424" r:id="rId56"/>
    <p:sldId id="353" r:id="rId57"/>
    <p:sldId id="386" r:id="rId58"/>
    <p:sldId id="335" r:id="rId59"/>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55792-AAEC-45AA-AEF3-41564DA37316}" v="1" dt="2020-07-13T22:24:19.736"/>
    <p1510:client id="{7DFA2AE0-E110-4027-9E12-4C8E3FB4C65A}" v="1" dt="2020-07-13T18:00:45.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375" autoAdjust="0"/>
  </p:normalViewPr>
  <p:slideViewPr>
    <p:cSldViewPr snapToGrid="0">
      <p:cViewPr varScale="1">
        <p:scale>
          <a:sx n="87" d="100"/>
          <a:sy n="87" d="100"/>
        </p:scale>
        <p:origin x="1422" y="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e Assaf" userId="84e7e474a38a39c3" providerId="Windows Live" clId="Web-{7DFA2AE0-E110-4027-9E12-4C8E3FB4C65A}"/>
    <pc:docChg chg="modSld">
      <pc:chgData name="Christine Assaf" userId="84e7e474a38a39c3" providerId="Windows Live" clId="Web-{7DFA2AE0-E110-4027-9E12-4C8E3FB4C65A}" dt="2020-07-13T18:00:43.819" v="3"/>
      <pc:docMkLst>
        <pc:docMk/>
      </pc:docMkLst>
      <pc:sldChg chg="modNotes">
        <pc:chgData name="Christine Assaf" userId="84e7e474a38a39c3" providerId="Windows Live" clId="Web-{7DFA2AE0-E110-4027-9E12-4C8E3FB4C65A}" dt="2020-07-13T18:00:43.569" v="0"/>
        <pc:sldMkLst>
          <pc:docMk/>
          <pc:sldMk cId="1515512664" sldId="310"/>
        </pc:sldMkLst>
      </pc:sldChg>
      <pc:sldChg chg="modNotes">
        <pc:chgData name="Christine Assaf" userId="84e7e474a38a39c3" providerId="Windows Live" clId="Web-{7DFA2AE0-E110-4027-9E12-4C8E3FB4C65A}" dt="2020-07-13T18:00:43.819" v="3"/>
        <pc:sldMkLst>
          <pc:docMk/>
          <pc:sldMk cId="1792179568" sldId="365"/>
        </pc:sldMkLst>
      </pc:sldChg>
    </pc:docChg>
  </pc:docChgLst>
  <pc:docChgLst>
    <pc:chgData name="Christine Assaf" userId="84e7e474a38a39c3" providerId="Windows Live" clId="Web-{7C155792-AAEC-45AA-AEF3-41564DA37316}"/>
    <pc:docChg chg="modSld">
      <pc:chgData name="Christine Assaf" userId="84e7e474a38a39c3" providerId="Windows Live" clId="Web-{7C155792-AAEC-45AA-AEF3-41564DA37316}" dt="2020-07-13T22:30:28.106" v="142"/>
      <pc:docMkLst>
        <pc:docMk/>
      </pc:docMkLst>
      <pc:sldChg chg="modNotes">
        <pc:chgData name="Christine Assaf" userId="84e7e474a38a39c3" providerId="Windows Live" clId="Web-{7C155792-AAEC-45AA-AEF3-41564DA37316}" dt="2020-07-13T22:26:02.708" v="113"/>
        <pc:sldMkLst>
          <pc:docMk/>
          <pc:sldMk cId="1033366313" sldId="347"/>
        </pc:sldMkLst>
      </pc:sldChg>
      <pc:sldChg chg="modNotes">
        <pc:chgData name="Christine Assaf" userId="84e7e474a38a39c3" providerId="Windows Live" clId="Web-{7C155792-AAEC-45AA-AEF3-41564DA37316}" dt="2020-07-13T22:29:11.307" v="138"/>
        <pc:sldMkLst>
          <pc:docMk/>
          <pc:sldMk cId="3720744517" sldId="351"/>
        </pc:sldMkLst>
      </pc:sldChg>
      <pc:sldChg chg="modNotes">
        <pc:chgData name="Christine Assaf" userId="84e7e474a38a39c3" providerId="Windows Live" clId="Web-{7C155792-AAEC-45AA-AEF3-41564DA37316}" dt="2020-07-13T22:30:28.106" v="142"/>
        <pc:sldMkLst>
          <pc:docMk/>
          <pc:sldMk cId="2796713283" sldId="363"/>
        </pc:sldMkLst>
      </pc:sldChg>
      <pc:sldChg chg="modNotes">
        <pc:chgData name="Christine Assaf" userId="84e7e474a38a39c3" providerId="Windows Live" clId="Web-{7C155792-AAEC-45AA-AEF3-41564DA37316}" dt="2020-07-13T19:22:18.503" v="4"/>
        <pc:sldMkLst>
          <pc:docMk/>
          <pc:sldMk cId="30422113" sldId="368"/>
        </pc:sldMkLst>
      </pc:sldChg>
      <pc:sldChg chg="modNotes">
        <pc:chgData name="Christine Assaf" userId="84e7e474a38a39c3" providerId="Windows Live" clId="Web-{7C155792-AAEC-45AA-AEF3-41564DA37316}" dt="2020-07-13T22:27:18.163" v="133"/>
        <pc:sldMkLst>
          <pc:docMk/>
          <pc:sldMk cId="392058892" sldId="369"/>
        </pc:sldMkLst>
      </pc:sldChg>
      <pc:sldChg chg="modNotes">
        <pc:chgData name="Christine Assaf" userId="84e7e474a38a39c3" providerId="Windows Live" clId="Web-{7C155792-AAEC-45AA-AEF3-41564DA37316}" dt="2020-07-13T21:50:12.653" v="97"/>
        <pc:sldMkLst>
          <pc:docMk/>
          <pc:sldMk cId="3277836455" sldId="374"/>
        </pc:sldMkLst>
      </pc:sldChg>
      <pc:sldChg chg="modNotes">
        <pc:chgData name="Christine Assaf" userId="84e7e474a38a39c3" providerId="Windows Live" clId="Web-{7C155792-AAEC-45AA-AEF3-41564DA37316}" dt="2020-07-13T22:24:21.220" v="99"/>
        <pc:sldMkLst>
          <pc:docMk/>
          <pc:sldMk cId="1994627259" sldId="416"/>
        </pc:sldMkLst>
      </pc:sldChg>
      <pc:sldChg chg="modNotes">
        <pc:chgData name="Christine Assaf" userId="84e7e474a38a39c3" providerId="Windows Live" clId="Web-{7C155792-AAEC-45AA-AEF3-41564DA37316}" dt="2020-07-13T22:24:26.111" v="101"/>
        <pc:sldMkLst>
          <pc:docMk/>
          <pc:sldMk cId="1537239658" sldId="417"/>
        </pc:sldMkLst>
      </pc:sldChg>
      <pc:sldChg chg="modNotes">
        <pc:chgData name="Christine Assaf" userId="84e7e474a38a39c3" providerId="Windows Live" clId="Web-{7C155792-AAEC-45AA-AEF3-41564DA37316}" dt="2020-07-13T22:24:31.689" v="103"/>
        <pc:sldMkLst>
          <pc:docMk/>
          <pc:sldMk cId="1873564773" sldId="418"/>
        </pc:sldMkLst>
      </pc:sldChg>
      <pc:sldChg chg="modNotes">
        <pc:chgData name="Christine Assaf" userId="84e7e474a38a39c3" providerId="Windows Live" clId="Web-{7C155792-AAEC-45AA-AEF3-41564DA37316}" dt="2020-07-13T22:24:36.893" v="104"/>
        <pc:sldMkLst>
          <pc:docMk/>
          <pc:sldMk cId="1420091603" sldId="419"/>
        </pc:sldMkLst>
      </pc:sldChg>
      <pc:sldChg chg="modNotes">
        <pc:chgData name="Christine Assaf" userId="84e7e474a38a39c3" providerId="Windows Live" clId="Web-{7C155792-AAEC-45AA-AEF3-41564DA37316}" dt="2020-07-13T22:25:02.831" v="106"/>
        <pc:sldMkLst>
          <pc:docMk/>
          <pc:sldMk cId="880119144" sldId="421"/>
        </pc:sldMkLst>
      </pc:sldChg>
      <pc:sldChg chg="modNotes">
        <pc:chgData name="Christine Assaf" userId="84e7e474a38a39c3" providerId="Windows Live" clId="Web-{7C155792-AAEC-45AA-AEF3-41564DA37316}" dt="2020-07-13T22:24:55.581" v="105"/>
        <pc:sldMkLst>
          <pc:docMk/>
          <pc:sldMk cId="478908797" sldId="4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7/14/2020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7/14/2020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endParaRPr lang="en-CA" sz="1200" kern="1200">
              <a:solidFill>
                <a:srgbClr val="FFFF00"/>
              </a:solidFill>
              <a:effectLst/>
              <a:latin typeface="+mn-lt"/>
              <a:ea typeface="+mn-ea"/>
              <a:cs typeface="+mn-cs"/>
            </a:endParaRP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a:defRPr/>
            </a:pPr>
            <a:r>
              <a:rPr lang="en-US"/>
              <a:t>Through hypothesis testing! Typically that means we Formulate a Hypothesis, Collect Data, analyze the data to test the hypothesis and then draw our conclusions. But if our data is skewed, our analysis will also be skewed, and we may draw incorrect conlcusions.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a:latin typeface="Roboto"/>
                <a:ea typeface="Roboto" panose="02000000000000000000" pitchFamily="2" charset="0"/>
              </a:rPr>
              <a:t>To put another way, if </a:t>
            </a:r>
            <a:r>
              <a:rPr lang="en-CA" sz="120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a:latin typeface="Roboto"/>
                <a:ea typeface="Roboto" panose="02000000000000000000" pitchFamily="2" charset="0"/>
              </a:rPr>
              <a:t>or our analysis </a:t>
            </a:r>
            <a:r>
              <a:rPr lang="en-CA" sz="1200" b="1">
                <a:latin typeface="Roboto"/>
                <a:ea typeface="Roboto" panose="02000000000000000000" pitchFamily="2" charset="0"/>
              </a:rPr>
              <a:t>fails to see </a:t>
            </a:r>
            <a:r>
              <a:rPr lang="en-CA" b="1">
                <a:latin typeface="Roboto"/>
                <a:ea typeface="Roboto" panose="02000000000000000000" pitchFamily="2" charset="0"/>
              </a:rPr>
              <a:t>all the variables in our data</a:t>
            </a:r>
            <a:r>
              <a:rPr lang="en-CA" sz="120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a:latin typeface="Roboto"/>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This isn’t the first time we’re </a:t>
            </a:r>
            <a:r>
              <a:rPr lang="en-US" err="1"/>
              <a:t>gonna</a:t>
            </a:r>
            <a:r>
              <a:rPr lang="en-US"/>
              <a:t> mention facial recognition products in this presentation. </a:t>
            </a:r>
          </a:p>
          <a:p>
            <a:endParaRPr lang="en-US"/>
          </a:p>
          <a:p>
            <a:r>
              <a:rPr lang="en-US"/>
              <a:t>In January of 2020 in the United Kingdom, 81% of people </a:t>
            </a:r>
            <a:r>
              <a:rPr lang="en-US" b="1"/>
              <a:t>identified as suspects </a:t>
            </a:r>
            <a:r>
              <a:rPr lang="en-US"/>
              <a:t>by the Metropolitan Police’s facial recognition technology </a:t>
            </a:r>
            <a:r>
              <a:rPr lang="en-US" b="1"/>
              <a:t>were - in fact - innocent</a:t>
            </a:r>
            <a:r>
              <a:rPr lang="en-US"/>
              <a:t>.</a:t>
            </a:r>
          </a:p>
          <a:p>
            <a:r>
              <a:rPr lang="en-US"/>
              <a:t>Also this same technology </a:t>
            </a:r>
            <a:r>
              <a:rPr lang="en-US" b="1"/>
              <a:t>falsely identified </a:t>
            </a:r>
            <a:r>
              <a:rPr lang="en-US"/>
              <a:t>African-American and Asian faces 10-to-100 times more often than Caucasian faces. </a:t>
            </a:r>
          </a:p>
          <a:p>
            <a:endParaRPr lang="en-US"/>
          </a:p>
          <a:p>
            <a:r>
              <a:rPr lang="en-US"/>
              <a:t>In a 2018 test of Amazon’s </a:t>
            </a:r>
            <a:r>
              <a:rPr lang="en-US" err="1"/>
              <a:t>Rekognition</a:t>
            </a:r>
            <a:r>
              <a:rPr lang="en-US"/>
              <a:t> </a:t>
            </a:r>
            <a:r>
              <a:rPr lang="en-US" sz="1200" b="0" i="0" kern="1200">
                <a:solidFill>
                  <a:schemeClr val="tx1"/>
                </a:solidFill>
                <a:effectLst/>
                <a:latin typeface="+mn-lt"/>
                <a:ea typeface="+mn-ea"/>
                <a:cs typeface="+mn-cs"/>
              </a:rPr>
              <a:t>computer vision platform</a:t>
            </a:r>
            <a:r>
              <a:rPr lang="en-US"/>
              <a:t>, 28 members of the U.S. Congress were incorrectly matched </a:t>
            </a:r>
            <a:r>
              <a:rPr lang="en-US" b="1"/>
              <a:t>as other people </a:t>
            </a:r>
            <a:r>
              <a:rPr lang="en-US"/>
              <a:t>who have been arrested for a crime.</a:t>
            </a:r>
          </a:p>
          <a:p>
            <a:endParaRPr lang="en-US"/>
          </a:p>
          <a:p>
            <a:r>
              <a:rPr lang="en-US"/>
              <a:t>Without validity or reliability, is it ethical to use a facial recognition software that has pervasive access to public camera systems? (No)</a:t>
            </a:r>
          </a:p>
          <a:p>
            <a:endParaRPr lang="en-US"/>
          </a:p>
          <a:p>
            <a:r>
              <a:rPr lang="en-US"/>
              <a:t>And do we think that law enforcement be transparent and open about the flaws in such a system? (No)</a:t>
            </a:r>
          </a:p>
          <a:p>
            <a:endParaRPr lang="en-US"/>
          </a:p>
          <a:p>
            <a:r>
              <a:rPr lang="en-US"/>
              <a:t>Let’s now talk more about the need for transparency.</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br>
              <a:rPr lang="en-US"/>
            </a:br>
            <a:r>
              <a:rPr lang="en-US"/>
              <a:t>&lt;read notes&gt;</a:t>
            </a:r>
          </a:p>
          <a:p>
            <a:r>
              <a:rPr lang="en-US"/>
              <a:t>Many Americans are familiar with the ACT Test, an exam many 18 year </a:t>
            </a:r>
            <a:r>
              <a:rPr lang="en-US" err="1"/>
              <a:t>olds</a:t>
            </a:r>
            <a:r>
              <a:rPr lang="en-US"/>
              <a:t> take as part of their college application process. </a:t>
            </a:r>
          </a:p>
          <a:p>
            <a:endParaRPr lang="en-US"/>
          </a:p>
          <a:p>
            <a:r>
              <a:rPr lang="en-US"/>
              <a:t>ACT has long since stated that the test measures what students learned in school (which means it’s valid). And that repeated testing (if a student takes it over and over again) they’ll get similar results (which means its reliable). </a:t>
            </a:r>
          </a:p>
          <a:p>
            <a:endParaRPr lang="en-US"/>
          </a:p>
          <a:p>
            <a:r>
              <a:rPr lang="en-US"/>
              <a:t>However, in 2016, ACT admitted that </a:t>
            </a:r>
            <a:r>
              <a:rPr lang="en-US" b="1"/>
              <a:t>family income is a major factor </a:t>
            </a:r>
            <a:r>
              <a:rPr lang="en-US"/>
              <a:t>on their test. There is a </a:t>
            </a:r>
            <a:r>
              <a:rPr lang="en-US" b="1"/>
              <a:t>3 to 4 point difference </a:t>
            </a:r>
            <a:r>
              <a:rPr lang="en-US"/>
              <a:t>between students in poorer and richer households, the line here being at 80 thousand dollars per year. That the gap is widening, according to their own data.</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Later, they tried to explain this gap by indicating that lower-income students also had “lower high school GPAs and less rigorous coursework.” Again, credit to them for at least acknowledging this, but is the ACT ethically testing for high school </a:t>
            </a:r>
            <a:r>
              <a:rPr lang="en-US" b="1"/>
              <a:t>achievement</a:t>
            </a:r>
            <a:r>
              <a:rPr lang="en-US"/>
              <a:t>, or, for </a:t>
            </a:r>
            <a:r>
              <a:rPr lang="en-US" b="1"/>
              <a:t>opportunity</a:t>
            </a:r>
            <a:r>
              <a:rPr lang="en-US"/>
              <a:t>?</a:t>
            </a:r>
          </a:p>
          <a:p>
            <a:endParaRPr lang="en-US"/>
          </a:p>
          <a:p>
            <a:r>
              <a:rPr lang="en-US"/>
              <a:t>If our measurements are valid and reliable, but outcomes are rejected, should we challenge our testing?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results are valid as tested, but what about the outcomes? Are they ethical? Are they to be trusted as the result of an </a:t>
            </a:r>
            <a:r>
              <a:rPr lang="en-US" b="1"/>
              <a:t>impartial algorithm</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a:t>Tutoring?</a:t>
            </a:r>
          </a:p>
          <a:p>
            <a:pPr marL="171450" indent="-171450">
              <a:buFont typeface="Arial" panose="020B0604020202020204" pitchFamily="34" charset="0"/>
              <a:buChar char="•"/>
            </a:pPr>
            <a:r>
              <a:rPr lang="en-CA"/>
              <a:t>Home schooled? Public school? Private school?</a:t>
            </a:r>
          </a:p>
          <a:p>
            <a:pPr marL="171450" indent="-171450">
              <a:buFont typeface="Arial" panose="020B0604020202020204" pitchFamily="34" charset="0"/>
              <a:buChar char="•"/>
            </a:pPr>
            <a:r>
              <a:rPr lang="en-CA"/>
              <a:t>Number of miles from a large city</a:t>
            </a:r>
          </a:p>
          <a:p>
            <a:pPr marL="171450" indent="-171450">
              <a:buFont typeface="Arial" panose="020B0604020202020204" pitchFamily="34" charset="0"/>
              <a:buChar char="•"/>
            </a:pPr>
            <a:r>
              <a:rPr lang="en-CA"/>
              <a:t>Amount of sleep the student got before the exam</a:t>
            </a:r>
          </a:p>
          <a:p>
            <a:pPr marL="171450" indent="-171450">
              <a:buFont typeface="Arial" panose="020B0604020202020204" pitchFamily="34" charset="0"/>
              <a:buChar char="•"/>
            </a:pPr>
            <a:r>
              <a:rPr lang="en-CA"/>
              <a:t>Male vs female</a:t>
            </a:r>
          </a:p>
          <a:p>
            <a:pPr marL="171450" indent="-171450">
              <a:buFont typeface="Arial" panose="020B0604020202020204" pitchFamily="34" charset="0"/>
              <a:buChar char="•"/>
            </a:pPr>
            <a:r>
              <a:rPr lang="en-CA"/>
              <a:t>Number of hours they work a PT job</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a:t>disregard its validity</a:t>
            </a:r>
            <a:r>
              <a:rPr lang="en-US"/>
              <a:t>.</a:t>
            </a:r>
          </a:p>
          <a:p>
            <a:pPr marL="0" indent="0">
              <a:buFont typeface="Arial" panose="020B0604020202020204" pitchFamily="34" charset="0"/>
              <a:buNone/>
            </a:pPr>
            <a:endParaRPr lang="en-CA"/>
          </a:p>
          <a:p>
            <a:pPr marL="0" indent="0">
              <a:buFont typeface="Arial" panose="020B0604020202020204" pitchFamily="34" charset="0"/>
              <a:buNone/>
            </a:pPr>
            <a:r>
              <a:rPr lang="en-CA"/>
              <a:t>An overwhelming amount of studies have been done that say the ACT does NOT predict college </a:t>
            </a:r>
            <a:r>
              <a:rPr lang="en-CA" b="1"/>
              <a:t>graduation</a:t>
            </a:r>
            <a:r>
              <a:rPr lang="en-CA"/>
              <a:t> </a:t>
            </a:r>
            <a:r>
              <a:rPr lang="en-CA" b="1"/>
              <a:t>outcomes</a:t>
            </a:r>
            <a:r>
              <a:rPr lang="en-CA"/>
              <a:t>. In fact, the biggest </a:t>
            </a:r>
            <a:r>
              <a:rPr lang="en-CA" b="1"/>
              <a:t>factor that impacts graduation outcomes </a:t>
            </a:r>
            <a:r>
              <a:rPr lang="en-CA"/>
              <a:t>remains </a:t>
            </a:r>
            <a:r>
              <a:rPr lang="en-CA" b="1"/>
              <a:t>household income</a:t>
            </a:r>
            <a:r>
              <a:rPr lang="en-CA"/>
              <a:t>. (sarcastically) So why not toss the test and just accept students with high household income?</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a:solidFill>
                  <a:schemeClr val="tx1"/>
                </a:solidFill>
                <a:effectLst/>
                <a:latin typeface="+mn-lt"/>
                <a:ea typeface="+mn-ea"/>
                <a:cs typeface="+mn-cs"/>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a:solidFill>
                  <a:schemeClr val="tx1"/>
                </a:solidFill>
                <a:effectLst/>
                <a:latin typeface="+mn-lt"/>
                <a:ea typeface="+mn-ea"/>
                <a:cs typeface="+mn-cs"/>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cs typeface="Calibri"/>
              </a:rPr>
              <a:t>You need to be able to support your conclusions. </a:t>
            </a:r>
            <a:endParaRPr lang="en-CA" dirty="0">
              <a:cs typeface="Calibri"/>
            </a:endParaRP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a:t>
            </a:r>
            <a:r>
              <a:rPr lang="en-CA" b="1"/>
              <a:t>Disparate Impact. </a:t>
            </a:r>
            <a:r>
              <a:rPr lang="en-CA" b="0"/>
              <a:t>We mentioned this earlier with the Apple Card algorithm having a disparate impact on women, of facial recognition’s disparate impact on darker-skinned individuals.</a:t>
            </a:r>
          </a:p>
          <a:p>
            <a:endParaRPr lang="en-CA"/>
          </a:p>
          <a:p>
            <a:r>
              <a:rPr lang="en-CA"/>
              <a:t>Most systems (selection systems especially) are built to intend to discriminate meaning they create distinctions among people. (repeat)</a:t>
            </a:r>
          </a:p>
          <a:p>
            <a:br>
              <a:rPr lang="en-CA" dirty="0">
                <a:cs typeface="+mn-lt"/>
              </a:rPr>
            </a:br>
            <a:r>
              <a:rPr lang="en-CA"/>
              <a:t>But there’s various laws about discrimination on the basis of age, gender, race, etc., these laws are most notably around employment, housing, public accommodation…</a:t>
            </a:r>
            <a:br>
              <a:rPr lang="en-CA" dirty="0">
                <a:cs typeface="+mn-lt"/>
              </a:rPr>
            </a:br>
            <a:endParaRPr lang="en-CA"/>
          </a:p>
          <a:p>
            <a:r>
              <a:rPr lang="en-CA"/>
              <a:t>In the United States for example, there are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p>
          <a:p>
            <a:r>
              <a:rPr lang="en-US" sz="1200"/>
              <a:t>&lt;</a:t>
            </a:r>
            <a:r>
              <a:rPr lang="en-CA"/>
              <a:t>next&gt;</a:t>
            </a:r>
          </a:p>
          <a:p>
            <a:r>
              <a:rPr lang="en-US" sz="1200"/>
              <a:t>An FBI co-authored study indicates that facial recognition software is less accurate on darker skin.</a:t>
            </a:r>
          </a:p>
          <a:p>
            <a:endParaRPr lang="en-US" sz="1200"/>
          </a:p>
          <a:p>
            <a:r>
              <a:rPr lang="en-US" sz="1200"/>
              <a:t>Similarly, personal voice assistants like Google Home and Amazon’s Alexa struggle with black voices. Speech recognition algorithms disproportionately misunderstand black speakers, for the same reasons – poorly sampled source data. </a:t>
            </a:r>
            <a:r>
              <a:rPr lang="en-US" sz="1200" baseline="30000"/>
              <a:t>4</a:t>
            </a:r>
          </a:p>
          <a:p>
            <a:endParaRPr lang="en-CA"/>
          </a:p>
          <a:p>
            <a:r>
              <a:rPr lang="en-CA"/>
              <a:t>So when this type of facial recognition is used in law enforcement, and is less accurate on darker-skinned citizens, the potential, no, inevitability for a civil rights disaster is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 January 2020 a black man, Robert Williams, was arrested on his front lawn  n a suburb of Detroit after police scanned state driver’s license photos and matched his to grainy surveillance camera footage.</a:t>
            </a:r>
            <a:r>
              <a:rPr lang="en-US" sz="1200" baseline="30000"/>
              <a:t>3 </a:t>
            </a:r>
            <a:r>
              <a:rPr lang="en-US"/>
              <a:t>He was innocent. In the lawsuit and media storm surrounding Robert Williams, the Detroit Chief of Police admitted in June 2020 that 96% of the time, the facial recognition software would misidentify suspects.</a:t>
            </a:r>
            <a:r>
              <a:rPr lang="en-US" sz="1200" baseline="30000"/>
              <a:t> 5</a:t>
            </a:r>
            <a:endParaRPr lang="en-US" sz="120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 </a:t>
            </a:r>
          </a:p>
          <a:p>
            <a:r>
              <a:rPr lang="en-US"/>
              <a:t>&lt;read notes first&gt;</a:t>
            </a:r>
          </a:p>
          <a:p>
            <a:r>
              <a:rPr lang="en-US"/>
              <a:t>When we presented this topic in May 2020 at the virtual conference in Europe, we were asked somewhat incredulously if we were in favor of regulation of software development.</a:t>
            </a:r>
          </a:p>
          <a:p>
            <a:endParaRPr lang="en-US"/>
          </a:p>
          <a:p>
            <a:r>
              <a:rPr lang="en-US"/>
              <a:t>Frankly, yes. </a:t>
            </a:r>
          </a:p>
          <a:p>
            <a:r>
              <a:rPr lang="en-US"/>
              <a:t> </a:t>
            </a:r>
          </a:p>
          <a:p>
            <a:r>
              <a:rPr lang="en-US"/>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err="1"/>
              <a:t>megadosed</a:t>
            </a:r>
            <a:r>
              <a:rPr lang="en-US"/>
              <a:t> with radiation</a:t>
            </a:r>
            <a:r>
              <a:rPr lang="en-US" baseline="30000"/>
              <a:t>1</a:t>
            </a:r>
            <a:r>
              <a:rPr lang="en-US"/>
              <a:t>, to the Boeing 737 MAX</a:t>
            </a:r>
            <a:r>
              <a:rPr lang="en-US" baseline="30000"/>
              <a:t>2</a:t>
            </a:r>
            <a:r>
              <a:rPr lang="en-US"/>
              <a:t>, perhaps, we as data professionals specifically, and software developers generally, we do need some regulation, or at least, ethical commitments to practice.</a:t>
            </a:r>
          </a:p>
          <a:p>
            <a:endParaRPr lang="en-US"/>
          </a:p>
          <a:p>
            <a:r>
              <a:rPr lang="en-US" sz="1200" b="0" i="0" kern="1200">
                <a:solidFill>
                  <a:schemeClr val="tx1"/>
                </a:solidFill>
                <a:effectLst/>
                <a:latin typeface="+mn-lt"/>
                <a:ea typeface="+mn-ea"/>
                <a:cs typeface="+mn-cs"/>
              </a:rPr>
              <a:t>Oren Etzioni, CEO of the </a:t>
            </a:r>
            <a:r>
              <a:rPr lang="en-US" sz="1200" b="0" i="0" u="none" strike="noStrike" kern="1200">
                <a:solidFill>
                  <a:schemeClr val="tx1"/>
                </a:solidFill>
                <a:effectLst/>
                <a:latin typeface="+mn-lt"/>
                <a:ea typeface="+mn-ea"/>
                <a:cs typeface="+mn-cs"/>
                <a:hlinkClick r:id="rId3"/>
              </a:rPr>
              <a:t>Allen Institute for Artificial Intelligence</a:t>
            </a:r>
            <a:r>
              <a:rPr lang="en-US" sz="1200" b="0" i="0" kern="120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&lt;next, read slide&gt;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p>
          <a:p>
            <a:r>
              <a:rPr lang="en-US" sz="1200" b="0" i="0" kern="1200">
                <a:solidFill>
                  <a:schemeClr val="tx1"/>
                </a:solidFill>
                <a:effectLst/>
                <a:latin typeface="+mn-lt"/>
                <a:ea typeface="+mn-ea"/>
                <a:cs typeface="+mn-cs"/>
              </a:rPr>
              <a:t>&lt;read slide&gt;</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a:latin typeface="Roboto"/>
              </a:rPr>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a:t>What determines these outcomes? </a:t>
            </a:r>
            <a:br>
              <a:rPr lang="en-US" sz="2800"/>
            </a:br>
            <a:r>
              <a:rPr lang="en-US" sz="2800"/>
              <a:t>Two factors.</a:t>
            </a:r>
          </a:p>
          <a:p>
            <a:pPr marL="514350" indent="-514350">
              <a:buFont typeface="+mj-lt"/>
              <a:buAutoNum type="arabicPeriod"/>
            </a:pPr>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pPr marL="514350" indent="-514350">
              <a:buFont typeface="+mj-lt"/>
              <a:buAutoNum type="arabicPeriod"/>
            </a:pPr>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a:t>SQL Server MCSE, author of SQL Server certification exams for Microsoft since 2012. Principal Consultant and Manager in Sparkhound Analytics Practice.</a:t>
            </a:r>
            <a:br>
              <a:rPr lang="en-US" sz="1400"/>
            </a:br>
            <a:r>
              <a:rPr lang="en-US" sz="140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endParaRPr lang="en-US" sz="2800"/>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in 2019 the </a:t>
            </a:r>
            <a:r>
              <a:rPr lang="en-US" sz="2800" b="1"/>
              <a:t>U.S. Dept of Housing and Urban Development</a:t>
            </a:r>
            <a:r>
              <a:rPr lang="en-US" sz="2800"/>
              <a: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to avoid penalties.</a:t>
            </a:r>
            <a:r>
              <a:rPr lang="en-US" sz="2800" baseline="30000"/>
              <a:t>1,2,3</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br>
              <a:rPr lang="en-US" sz="800"/>
            </a:br>
            <a:r>
              <a:rPr lang="en-US" sz="800"/>
              <a:t>3 </a:t>
            </a:r>
            <a:r>
              <a:rPr lang="en-US" sz="800">
                <a:hlinkClick r:id="rId5"/>
              </a:rPr>
              <a:t>https://www.eff.org/deeplinks/2019/09/dangerous-hud-proposal-would-effectively-insulate-parties-who-use-algorithms</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facial recognition products over-relied on lighter-skinned males for training models.</a:t>
            </a:r>
          </a:p>
          <a:p>
            <a:r>
              <a:rPr lang="en-US" sz="2600"/>
              <a:t>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r>
              <a:rPr lang="en-US" sz="800"/>
              <a:t> </a:t>
            </a:r>
            <a:r>
              <a:rPr lang="en-US" sz="800" baseline="30000"/>
              <a:t>2 </a:t>
            </a:r>
            <a:r>
              <a:rPr lang="en-US" sz="800">
                <a:hlinkClick r:id="rId4"/>
              </a:rPr>
              <a:t>https://www.perpetuallineup.org/</a:t>
            </a:r>
            <a:endParaRPr lang="en-US" sz="800"/>
          </a:p>
          <a:p>
            <a:r>
              <a:rPr lang="en-US" sz="800" baseline="30000"/>
              <a:t>3 </a:t>
            </a:r>
            <a:r>
              <a:rPr lang="en-US" sz="800">
                <a:hlinkClick r:id="rId5"/>
              </a:rPr>
              <a:t>https://apnews.com/9406d44edad083ee04e28646ead58ec7?utm_source=Twitter&amp;utm_campaign=SocialFlow&amp;utm_medium=AP</a:t>
            </a:r>
            <a:br>
              <a:rPr lang="en-US" sz="800"/>
            </a:br>
            <a:r>
              <a:rPr lang="en-US" sz="800" baseline="30000"/>
              <a:t>4 </a:t>
            </a:r>
            <a:r>
              <a:rPr lang="en-US" sz="800"/>
              <a:t> </a:t>
            </a:r>
            <a:r>
              <a:rPr lang="en-US" sz="800">
                <a:hlinkClick r:id="rId6"/>
              </a:rPr>
              <a:t>https://www.theverge.com/2020/3/24/21192333/speech-recognition-amazon-microsoft-google-ibm-apple-siri-alexa-cortana-voice-assistant</a:t>
            </a:r>
            <a:br>
              <a:rPr lang="en-US" sz="800"/>
            </a:br>
            <a:r>
              <a:rPr lang="en-US" sz="800" baseline="30000"/>
              <a:t>5</a:t>
            </a:r>
            <a:r>
              <a:rPr lang="en-US" sz="800"/>
              <a:t> </a:t>
            </a:r>
            <a:r>
              <a:rPr lang="en-US" sz="800">
                <a:hlinkClick r:id="rId7"/>
              </a:rPr>
              <a:t>https://arstechnica.com/tech-policy/2020/06/detroit-police-chief-admits-facial-recognition-is-wrong-96-of-the-time/</a:t>
            </a:r>
            <a:br>
              <a:rPr lang="en-US" sz="800"/>
            </a:b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a:t>“I will consider the impact of my work on fairness both in perpetuating historical biases, which is caused by the blind extrapolation from past data to future predictions, and in creating new conditions that increase economic or other inequality.”</a:t>
            </a:r>
            <a:br>
              <a:rPr lang="en-US" sz="3000"/>
            </a:br>
            <a:r>
              <a:rPr lang="en-US"/>
              <a:t>-From </a:t>
            </a:r>
            <a:r>
              <a:rPr lang="en-US" i="1"/>
              <a:t>A Hippocratic Oath for artificial intelligence practitioners</a:t>
            </a:r>
            <a:r>
              <a:rPr lang="en-US"/>
              <a:t>,</a:t>
            </a:r>
            <a:r>
              <a:rPr lang="en-US" i="1"/>
              <a:t> </a:t>
            </a:r>
            <a:br>
              <a:rPr lang="en-US" i="1"/>
            </a:br>
            <a:r>
              <a:rPr lang="en-US"/>
              <a:t>Oren Etzioni</a:t>
            </a:r>
            <a:endParaRPr lang="en-US" sz="3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a:t>1</a:t>
            </a:r>
            <a:r>
              <a:rPr lang="en-US" sz="800"/>
              <a:t> </a:t>
            </a:r>
            <a:r>
              <a:rPr lang="en-US" sz="800">
                <a:hlinkClick r:id="rId3"/>
              </a:rPr>
              <a:t>https://en.wikipedia.org/wiki/Therac-25</a:t>
            </a:r>
            <a:r>
              <a:rPr lang="en-US" sz="800"/>
              <a:t> </a:t>
            </a:r>
            <a:br>
              <a:rPr lang="en-US" sz="800"/>
            </a:br>
            <a:r>
              <a:rPr lang="en-US" sz="800" baseline="30000"/>
              <a:t>2</a:t>
            </a:r>
            <a:r>
              <a:rPr lang="en-US" sz="800"/>
              <a:t> </a:t>
            </a:r>
            <a:r>
              <a:rPr lang="en-US" sz="800">
                <a:hlinkClick r:id="rId4"/>
              </a:rPr>
              <a:t>https://www.reuters.com/article/us-boeing-737max/new-737-max-software-flaw-found-during-tests-boeing-sticks-to-return-timeline-idUSKBN20026S</a:t>
            </a:r>
            <a:r>
              <a:rPr lang="en-US" sz="800"/>
              <a:t> </a:t>
            </a:r>
            <a:br>
              <a:rPr lang="en-US" sz="800"/>
            </a:br>
            <a:r>
              <a:rPr lang="en-US" sz="800" baseline="30000"/>
              <a:t>3</a:t>
            </a:r>
            <a:r>
              <a:rPr lang="en-US" sz="800"/>
              <a:t> </a:t>
            </a:r>
            <a:r>
              <a:rPr lang="en-US" sz="800">
                <a:hlinkClick r:id="rId5"/>
              </a:rPr>
              <a:t>https://techcrunch.com/2018/03/14/a-hippocratic-oath-for-artificial-intelligence-practitioners/</a:t>
            </a:r>
            <a:endParaRPr lang="en-US" sz="80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12283</Words>
  <Application>Microsoft Office PowerPoint</Application>
  <PresentationFormat>On-screen Show (16:9)</PresentationFormat>
  <Paragraphs>979</Paragraphs>
  <Slides>58</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51</cp:revision>
  <dcterms:created xsi:type="dcterms:W3CDTF">2020-02-04T03:54:30Z</dcterms:created>
  <dcterms:modified xsi:type="dcterms:W3CDTF">2020-07-14T18:11:15Z</dcterms:modified>
</cp:coreProperties>
</file>